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8"/>
  </p:notesMasterIdLst>
  <p:sldIdLst>
    <p:sldId id="256" r:id="rId2"/>
    <p:sldId id="266" r:id="rId3"/>
    <p:sldId id="273" r:id="rId4"/>
    <p:sldId id="257" r:id="rId5"/>
    <p:sldId id="262" r:id="rId6"/>
    <p:sldId id="269" r:id="rId7"/>
    <p:sldId id="270" r:id="rId8"/>
    <p:sldId id="263" r:id="rId9"/>
    <p:sldId id="271" r:id="rId10"/>
    <p:sldId id="264" r:id="rId11"/>
    <p:sldId id="265" r:id="rId12"/>
    <p:sldId id="258" r:id="rId13"/>
    <p:sldId id="272" r:id="rId14"/>
    <p:sldId id="274" r:id="rId15"/>
    <p:sldId id="259" r:id="rId16"/>
    <p:sldId id="2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78BC8-CD65-4C27-8084-277AE1572D0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4CEBA-99F8-4B79-A9AD-56B2BCAF8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6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Bounced emails are an Activity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4CEBA-99F8-4B79-A9AD-56B2BCAF84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20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4CEBA-99F8-4B79-A9AD-56B2BCAF84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80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4CEBA-99F8-4B79-A9AD-56B2BCAF84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46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4CEBA-99F8-4B79-A9AD-56B2BCAF84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45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a person clicks on the special link, the CRM will look them up in the database and prefill the renewal form with any data that exists in their record. </a:t>
            </a:r>
          </a:p>
          <a:p>
            <a:r>
              <a:rPr lang="en-US" dirty="0" smtClean="0"/>
              <a:t>The link is by default active for 7 days, but this</a:t>
            </a:r>
            <a:r>
              <a:rPr lang="en-US" baseline="0" dirty="0" smtClean="0"/>
              <a:t> can be modified.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4CEBA-99F8-4B79-A9AD-56B2BCAF84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7D3-FB76-4D80-8BE8-15226138FCCC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95806E3-977F-451B-8D5E-2C690771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3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7D3-FB76-4D80-8BE8-15226138FCCC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5806E3-977F-451B-8D5E-2C690771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5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7D3-FB76-4D80-8BE8-15226138FCCC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5806E3-977F-451B-8D5E-2C6907710E8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4835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7D3-FB76-4D80-8BE8-15226138FCCC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5806E3-977F-451B-8D5E-2C690771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61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7D3-FB76-4D80-8BE8-15226138FCCC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5806E3-977F-451B-8D5E-2C6907710E8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6350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7D3-FB76-4D80-8BE8-15226138FCCC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5806E3-977F-451B-8D5E-2C690771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96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7D3-FB76-4D80-8BE8-15226138FCCC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6E3-977F-451B-8D5E-2C690771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31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7D3-FB76-4D80-8BE8-15226138FCCC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6E3-977F-451B-8D5E-2C690771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7D3-FB76-4D80-8BE8-15226138FCCC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6E3-977F-451B-8D5E-2C690771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6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7D3-FB76-4D80-8BE8-15226138FCCC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5806E3-977F-451B-8D5E-2C690771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7D3-FB76-4D80-8BE8-15226138FCCC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5806E3-977F-451B-8D5E-2C690771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8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7D3-FB76-4D80-8BE8-15226138FCCC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5806E3-977F-451B-8D5E-2C690771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5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7D3-FB76-4D80-8BE8-15226138FCCC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6E3-977F-451B-8D5E-2C690771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8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7D3-FB76-4D80-8BE8-15226138FCCC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6E3-977F-451B-8D5E-2C690771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6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7D3-FB76-4D80-8BE8-15226138FCCC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6E3-977F-451B-8D5E-2C690771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7D3-FB76-4D80-8BE8-15226138FCCC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5806E3-977F-451B-8D5E-2C690771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05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877D3-FB76-4D80-8BE8-15226138FCCC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95806E3-977F-451B-8D5E-2C6907710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3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8108" y="764275"/>
            <a:ext cx="9198140" cy="3371662"/>
          </a:xfrm>
        </p:spPr>
        <p:txBody>
          <a:bodyPr>
            <a:noAutofit/>
          </a:bodyPr>
          <a:lstStyle/>
          <a:p>
            <a:r>
              <a:rPr lang="en-US" sz="6000" dirty="0" smtClean="0"/>
              <a:t>Membership Renewal Campaign </a:t>
            </a:r>
            <a:br>
              <a:rPr lang="en-US" sz="6000" dirty="0" smtClean="0"/>
            </a:br>
            <a:r>
              <a:rPr lang="en-US" sz="6000" dirty="0" smtClean="0"/>
              <a:t>using CiviCRM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Presented by Susan Engeman</a:t>
            </a:r>
          </a:p>
          <a:p>
            <a:r>
              <a:rPr lang="en-US" dirty="0" smtClean="0"/>
              <a:t>Training and Customer </a:t>
            </a:r>
            <a:r>
              <a:rPr lang="en-US" dirty="0"/>
              <a:t>S</a:t>
            </a:r>
            <a:r>
              <a:rPr lang="en-US" dirty="0" smtClean="0"/>
              <a:t>upport Manager</a:t>
            </a:r>
          </a:p>
          <a:p>
            <a:r>
              <a:rPr lang="en-US" dirty="0" smtClean="0"/>
              <a:t>Cividesk, Cloud Solutions for non-profits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13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Renewal options – decide how members will renew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200" dirty="0"/>
              <a:t>Member </a:t>
            </a:r>
            <a:r>
              <a:rPr lang="en-US" sz="2200" dirty="0" smtClean="0"/>
              <a:t>Logs-in to CMS and renews </a:t>
            </a:r>
            <a:endParaRPr lang="en-US" sz="2200" dirty="0"/>
          </a:p>
          <a:p>
            <a:pPr lvl="1"/>
            <a:r>
              <a:rPr lang="en-US" sz="2200" dirty="0"/>
              <a:t>Send </a:t>
            </a:r>
            <a:r>
              <a:rPr lang="en-US" sz="2200" dirty="0" smtClean="0"/>
              <a:t>Email to members with a special link using checksum and contact tokens</a:t>
            </a:r>
          </a:p>
          <a:p>
            <a:pPr lvl="1"/>
            <a:r>
              <a:rPr lang="en-US" sz="2200" dirty="0" smtClean="0"/>
              <a:t>Use </a:t>
            </a:r>
            <a:r>
              <a:rPr lang="en-US" sz="2200" dirty="0"/>
              <a:t>both </a:t>
            </a:r>
            <a:r>
              <a:rPr lang="en-US" sz="2200" dirty="0" smtClean="0"/>
              <a:t>methods by having members log-in and include the special link.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835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Link for membership renewal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833" y="1392071"/>
            <a:ext cx="11054685" cy="54659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special link to </a:t>
            </a:r>
            <a:r>
              <a:rPr lang="en-US" dirty="0"/>
              <a:t>the membership </a:t>
            </a:r>
            <a:r>
              <a:rPr lang="en-US" dirty="0" smtClean="0"/>
              <a:t>page inserted in the renewal email. </a:t>
            </a:r>
          </a:p>
          <a:p>
            <a:pPr lvl="1"/>
            <a:r>
              <a:rPr lang="en-US" sz="1800" dirty="0" smtClean="0"/>
              <a:t>Internal contact id token </a:t>
            </a:r>
            <a:r>
              <a:rPr lang="en-US" sz="1800" dirty="0"/>
              <a:t>{</a:t>
            </a:r>
            <a:r>
              <a:rPr lang="en-US" sz="1800" dirty="0" err="1"/>
              <a:t>contact.contact_id</a:t>
            </a:r>
            <a:r>
              <a:rPr lang="en-US" sz="1800" dirty="0" smtClean="0"/>
              <a:t>} identifies the specific contact record </a:t>
            </a:r>
          </a:p>
          <a:p>
            <a:pPr lvl="1"/>
            <a:r>
              <a:rPr lang="en-US" sz="1800" dirty="0" smtClean="0"/>
              <a:t>Checksum token {</a:t>
            </a:r>
            <a:r>
              <a:rPr lang="en-US" sz="1800" dirty="0" err="1" smtClean="0"/>
              <a:t>contact.checksum</a:t>
            </a:r>
            <a:r>
              <a:rPr lang="en-US" sz="1800" dirty="0" smtClean="0"/>
              <a:t>} which functions as a password to allow the contact to access their personal information</a:t>
            </a:r>
          </a:p>
          <a:p>
            <a:pPr lvl="1"/>
            <a:endParaRPr lang="en-US" sz="1800" dirty="0" smtClean="0"/>
          </a:p>
          <a:p>
            <a:r>
              <a:rPr lang="en-US" dirty="0"/>
              <a:t>Allows the member to update their contact info and renew their membership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link is active for </a:t>
            </a:r>
            <a:r>
              <a:rPr lang="en-US" dirty="0"/>
              <a:t>seven </a:t>
            </a:r>
            <a:r>
              <a:rPr lang="en-US" dirty="0" smtClean="0"/>
              <a:t>days</a:t>
            </a:r>
          </a:p>
          <a:p>
            <a:r>
              <a:rPr lang="en-US" dirty="0" smtClean="0"/>
              <a:t>Example of special link: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931157" y="5139692"/>
            <a:ext cx="984003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……../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crm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/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index.php?q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=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civicrm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/contribute/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transact&amp;reset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=1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&amp;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id=1&amp;cid={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contact.contact_id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}&amp;{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contact.checksum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}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627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</a:t>
            </a:r>
            <a:r>
              <a:rPr lang="en-US" dirty="0" smtClean="0"/>
              <a:t>reate renewal emails using Schedule Reminders</a:t>
            </a:r>
            <a:br>
              <a:rPr lang="en-US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Create several reminder emails to be sent before and after membership expiration date</a:t>
            </a:r>
            <a:endParaRPr lang="en-US" sz="2400" dirty="0"/>
          </a:p>
          <a:p>
            <a:r>
              <a:rPr lang="en-US" sz="2400" dirty="0" smtClean="0"/>
              <a:t>Create customized emails that are specific to your membership types or status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nclude instructions on renewal with log-in credentials or special link to renewal page.</a:t>
            </a:r>
          </a:p>
          <a:p>
            <a:r>
              <a:rPr lang="en-US" sz="2400" dirty="0" smtClean="0"/>
              <a:t>By default, </a:t>
            </a:r>
            <a:r>
              <a:rPr lang="en-US" sz="2400" dirty="0"/>
              <a:t>scheduled reminders will be sent to </a:t>
            </a:r>
            <a:r>
              <a:rPr lang="en-US" sz="2400" dirty="0" smtClean="0"/>
              <a:t>contacts who </a:t>
            </a:r>
            <a:r>
              <a:rPr lang="en-US" sz="2400" dirty="0"/>
              <a:t>have opted out of bulk or </a:t>
            </a:r>
            <a:r>
              <a:rPr lang="en-US" sz="2400" dirty="0" smtClean="0"/>
              <a:t>email communications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pPr lvl="1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270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Reminders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1480" y="2279673"/>
            <a:ext cx="10963015" cy="166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21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650" y="282916"/>
            <a:ext cx="8911687" cy="1280890"/>
          </a:xfrm>
        </p:spPr>
        <p:txBody>
          <a:bodyPr/>
          <a:lstStyle/>
          <a:p>
            <a:r>
              <a:rPr lang="en-US" dirty="0" smtClean="0"/>
              <a:t>Schedule Reminders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9492" y="1172851"/>
            <a:ext cx="9676263" cy="579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25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up: Create Smart Groups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Create smart groups to track who has/has not renewed their membership after receiving the renewal email</a:t>
            </a:r>
          </a:p>
          <a:p>
            <a:endParaRPr lang="en-US" sz="2400" dirty="0"/>
          </a:p>
          <a:p>
            <a:r>
              <a:rPr lang="en-US" sz="2400" dirty="0" smtClean="0"/>
              <a:t>Use information to reach out to members via telephone or with an additional email communication</a:t>
            </a:r>
          </a:p>
          <a:p>
            <a:endParaRPr lang="en-US" sz="2400" dirty="0"/>
          </a:p>
          <a:p>
            <a:r>
              <a:rPr lang="en-US" sz="2400" dirty="0" smtClean="0"/>
              <a:t>Follow up with renewals by sending a personalized thank you or with a phone call.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9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the renewal progress with Reports	- </a:t>
            </a:r>
            <a:r>
              <a:rPr lang="en-US" dirty="0" err="1" smtClean="0"/>
              <a:t>CiviReport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Create a Lapsed member Report to monitor the progress of the renewal campaign</a:t>
            </a:r>
          </a:p>
          <a:p>
            <a:endParaRPr lang="en-US" sz="2400" dirty="0"/>
          </a:p>
          <a:p>
            <a:r>
              <a:rPr lang="en-US" sz="2400" dirty="0" smtClean="0"/>
              <a:t>Add report to Home dashboard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663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Renewal Campaign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814" y="1610436"/>
            <a:ext cx="8915400" cy="4667534"/>
          </a:xfrm>
        </p:spPr>
        <p:txBody>
          <a:bodyPr>
            <a:normAutofit fontScale="92500" lnSpcReduction="10000"/>
          </a:bodyPr>
          <a:lstStyle/>
          <a:p>
            <a:endParaRPr lang="en-US" sz="2400" dirty="0" smtClean="0"/>
          </a:p>
          <a:p>
            <a:r>
              <a:rPr lang="en-US" sz="3000" dirty="0" smtClean="0"/>
              <a:t>Defining the Campaign</a:t>
            </a:r>
          </a:p>
          <a:p>
            <a:r>
              <a:rPr lang="en-US" sz="3000" dirty="0" smtClean="0"/>
              <a:t>Update </a:t>
            </a:r>
            <a:r>
              <a:rPr lang="en-US" sz="3000" dirty="0"/>
              <a:t>data </a:t>
            </a:r>
            <a:endParaRPr lang="en-US" sz="3000" dirty="0" smtClean="0"/>
          </a:p>
          <a:p>
            <a:r>
              <a:rPr lang="en-US" sz="3000" dirty="0" smtClean="0"/>
              <a:t>Choose who will receive the renewal email and assign permissioned relationship</a:t>
            </a:r>
          </a:p>
          <a:p>
            <a:r>
              <a:rPr lang="en-US" sz="3000" dirty="0"/>
              <a:t>Configure on-line membership </a:t>
            </a:r>
            <a:r>
              <a:rPr lang="en-US" sz="3000" dirty="0" smtClean="0"/>
              <a:t>page</a:t>
            </a:r>
          </a:p>
          <a:p>
            <a:r>
              <a:rPr lang="en-US" sz="3000" dirty="0" smtClean="0"/>
              <a:t>Decide how members will renew</a:t>
            </a:r>
          </a:p>
          <a:p>
            <a:r>
              <a:rPr lang="en-US" sz="3000" dirty="0" smtClean="0"/>
              <a:t>Create the renewal email</a:t>
            </a:r>
          </a:p>
          <a:p>
            <a:r>
              <a:rPr lang="en-US" sz="3000" dirty="0" smtClean="0"/>
              <a:t>Track and monitor the progress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41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Membership campaign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89779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Add a Campaign Type “Membership”</a:t>
            </a:r>
          </a:p>
          <a:p>
            <a:r>
              <a:rPr lang="en-US" sz="2800" dirty="0" smtClean="0"/>
              <a:t>Name the Campaign – be specific</a:t>
            </a:r>
          </a:p>
          <a:p>
            <a:r>
              <a:rPr lang="en-US" sz="2800" dirty="0" smtClean="0"/>
              <a:t>Begin/End Date</a:t>
            </a:r>
          </a:p>
          <a:p>
            <a:r>
              <a:rPr lang="en-US" sz="2800" dirty="0" smtClean="0"/>
              <a:t>Revenue goal</a:t>
            </a:r>
          </a:p>
          <a:p>
            <a:r>
              <a:rPr lang="en-US" sz="2800" dirty="0" smtClean="0"/>
              <a:t>Link to membership page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153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</a:t>
            </a:r>
            <a:r>
              <a:rPr lang="en-US" dirty="0" smtClean="0"/>
              <a:t>pdating contact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39403"/>
            <a:ext cx="8915400" cy="530609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Find and Merge Duplicates</a:t>
            </a:r>
            <a:endParaRPr lang="en-US" sz="2400" dirty="0"/>
          </a:p>
          <a:p>
            <a:r>
              <a:rPr lang="en-US" sz="2400" dirty="0" smtClean="0"/>
              <a:t>Email addresses: included in the contact record and are current</a:t>
            </a:r>
          </a:p>
          <a:p>
            <a:pPr lvl="1"/>
            <a:r>
              <a:rPr lang="en-US" sz="2400" dirty="0" smtClean="0"/>
              <a:t>Search for contacts without an email address (Search Builder)</a:t>
            </a:r>
          </a:p>
          <a:p>
            <a:pPr lvl="1"/>
            <a:r>
              <a:rPr lang="en-US" sz="2400" dirty="0"/>
              <a:t>Search for bounced </a:t>
            </a:r>
            <a:r>
              <a:rPr lang="en-US" sz="2400" dirty="0" smtClean="0"/>
              <a:t>emails (Advanced Search)</a:t>
            </a:r>
          </a:p>
          <a:p>
            <a:pPr lvl="2"/>
            <a:r>
              <a:rPr lang="en-US" sz="2000" dirty="0" smtClean="0"/>
              <a:t>Correct email addresses	 </a:t>
            </a:r>
          </a:p>
          <a:p>
            <a:pPr lvl="2"/>
            <a:r>
              <a:rPr lang="en-US" sz="2200" dirty="0" smtClean="0"/>
              <a:t>Make phone calls to members to obtain information.</a:t>
            </a:r>
            <a:endParaRPr lang="en-US" sz="2200" dirty="0"/>
          </a:p>
          <a:p>
            <a:r>
              <a:rPr lang="en-US" sz="2400" dirty="0" smtClean="0"/>
              <a:t>Add new contacts and input new information to existing contacts</a:t>
            </a:r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8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contact will receive the Renewal Email?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Organization type members: Select a primary contact 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200" dirty="0" smtClean="0"/>
              <a:t>Assign the </a:t>
            </a:r>
            <a:r>
              <a:rPr lang="en-US" sz="2200" i="1" dirty="0" smtClean="0"/>
              <a:t>permissioned relationship</a:t>
            </a:r>
            <a:r>
              <a:rPr lang="en-US" sz="2200" dirty="0" smtClean="0"/>
              <a:t> </a:t>
            </a:r>
          </a:p>
          <a:p>
            <a:pPr lvl="1"/>
            <a:r>
              <a:rPr lang="en-US" sz="2200" dirty="0" smtClean="0"/>
              <a:t>Email communications will </a:t>
            </a:r>
            <a:r>
              <a:rPr lang="en-US" sz="2200" b="1" dirty="0" smtClean="0"/>
              <a:t>only</a:t>
            </a:r>
            <a:r>
              <a:rPr lang="en-US" sz="2200" dirty="0" smtClean="0"/>
              <a:t> be sent to the employee with the </a:t>
            </a:r>
            <a:r>
              <a:rPr lang="en-US" sz="2200" i="1" dirty="0" smtClean="0"/>
              <a:t>permissioned relationship</a:t>
            </a:r>
            <a:r>
              <a:rPr lang="en-US" sz="22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01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Permissioned Relationship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39" y="1264555"/>
            <a:ext cx="11294661" cy="5554639"/>
          </a:xfrm>
        </p:spPr>
      </p:pic>
    </p:spTree>
    <p:extLst>
      <p:ext uri="{BB962C8B-B14F-4D97-AF65-F5344CB8AC3E}">
        <p14:creationId xmlns:p14="http://schemas.microsoft.com/office/powerpoint/2010/main" val="29699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969" y="214677"/>
            <a:ext cx="8911687" cy="1280890"/>
          </a:xfrm>
        </p:spPr>
        <p:txBody>
          <a:bodyPr/>
          <a:lstStyle/>
          <a:p>
            <a:r>
              <a:rPr lang="en-US" dirty="0" smtClean="0"/>
              <a:t>Updating Membership Types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3000" y="1804332"/>
            <a:ext cx="3234518" cy="336705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Titles</a:t>
            </a:r>
          </a:p>
          <a:p>
            <a:r>
              <a:rPr lang="en-US" sz="3200" dirty="0" smtClean="0"/>
              <a:t>Pricing</a:t>
            </a:r>
          </a:p>
          <a:p>
            <a:r>
              <a:rPr lang="en-US" sz="3200" dirty="0" smtClean="0"/>
              <a:t>Max related</a:t>
            </a:r>
          </a:p>
          <a:p>
            <a:r>
              <a:rPr lang="en-US" sz="3200" dirty="0" smtClean="0"/>
              <a:t>Auto-renew</a:t>
            </a:r>
          </a:p>
          <a:p>
            <a:r>
              <a:rPr lang="en-US" sz="3200" dirty="0" smtClean="0"/>
              <a:t>Period type (fixed vs. rolling)</a:t>
            </a:r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97518" y="1804332"/>
            <a:ext cx="6844024" cy="424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7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680" y="521078"/>
            <a:ext cx="8911687" cy="1612521"/>
          </a:xfrm>
        </p:spPr>
        <p:txBody>
          <a:bodyPr>
            <a:normAutofit/>
          </a:bodyPr>
          <a:lstStyle/>
          <a:p>
            <a:r>
              <a:rPr lang="en-US" dirty="0" smtClean="0"/>
              <a:t>Configuring the membership page	- </a:t>
            </a:r>
            <a:r>
              <a:rPr lang="en-US" dirty="0" err="1" smtClean="0"/>
              <a:t>CiviMember</a:t>
            </a:r>
            <a:r>
              <a:rPr lang="en-US" dirty="0" smtClean="0"/>
              <a:t>	</a:t>
            </a:r>
            <a:br>
              <a:rPr lang="en-US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May need more than one membership page</a:t>
            </a:r>
          </a:p>
          <a:p>
            <a:pPr lvl="1"/>
            <a:r>
              <a:rPr lang="en-US" sz="2200" dirty="0" smtClean="0"/>
              <a:t>Individual vs. corporate</a:t>
            </a:r>
            <a:endParaRPr lang="en-US" sz="2200" dirty="0"/>
          </a:p>
          <a:p>
            <a:pPr lvl="1"/>
            <a:r>
              <a:rPr lang="en-US" sz="2200" dirty="0" smtClean="0"/>
              <a:t>Gathering specific information about a particular membership type</a:t>
            </a:r>
          </a:p>
          <a:p>
            <a:endParaRPr lang="en-US" sz="2400" dirty="0"/>
          </a:p>
          <a:p>
            <a:r>
              <a:rPr lang="en-US" sz="2400" dirty="0" smtClean="0"/>
              <a:t>Decide if you want to accept payments off-line (pay later option)</a:t>
            </a:r>
          </a:p>
          <a:p>
            <a:r>
              <a:rPr lang="en-US" sz="2400" dirty="0" smtClean="0"/>
              <a:t>Update profiles:  good </a:t>
            </a:r>
            <a:r>
              <a:rPr lang="en-US" sz="2400" dirty="0"/>
              <a:t>opportunity to </a:t>
            </a:r>
            <a:r>
              <a:rPr lang="en-US" sz="2400" dirty="0" smtClean="0"/>
              <a:t>collect </a:t>
            </a:r>
            <a:r>
              <a:rPr lang="en-US" sz="2400" dirty="0"/>
              <a:t>data about </a:t>
            </a:r>
            <a:r>
              <a:rPr lang="en-US" sz="2400" dirty="0" smtClean="0"/>
              <a:t>members </a:t>
            </a:r>
            <a:r>
              <a:rPr lang="en-US" sz="2400" dirty="0"/>
              <a:t>when contacting them via email for </a:t>
            </a:r>
            <a:r>
              <a:rPr lang="en-US" sz="2400" dirty="0" smtClean="0"/>
              <a:t>renewal</a:t>
            </a:r>
          </a:p>
          <a:p>
            <a:pPr lvl="1"/>
            <a:r>
              <a:rPr lang="en-US" sz="2200" dirty="0" smtClean="0"/>
              <a:t>On Behalf of an Organization (reserved)</a:t>
            </a:r>
          </a:p>
          <a:p>
            <a:pPr lvl="1"/>
            <a:r>
              <a:rPr lang="en-US" sz="2200" dirty="0" smtClean="0"/>
              <a:t>Supporter (Individual) profile (user defined)</a:t>
            </a:r>
            <a:endParaRPr lang="en-US" sz="22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074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9848"/>
          </a:xfrm>
        </p:spPr>
        <p:txBody>
          <a:bodyPr/>
          <a:lstStyle/>
          <a:p>
            <a:r>
              <a:rPr lang="en-US" dirty="0" smtClean="0"/>
              <a:t>Membership Page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78480" y="1473957"/>
            <a:ext cx="11251882" cy="510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4114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2571</TotalTime>
  <Words>572</Words>
  <Application>Microsoft Office PowerPoint</Application>
  <PresentationFormat>Widescreen</PresentationFormat>
  <Paragraphs>108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Wisp</vt:lpstr>
      <vt:lpstr>Membership Renewal Campaign  using CiviCRM</vt:lpstr>
      <vt:lpstr>Membership Renewal Campaign </vt:lpstr>
      <vt:lpstr>Defining the Membership campaign </vt:lpstr>
      <vt:lpstr>Updating contact data</vt:lpstr>
      <vt:lpstr>Which contact will receive the Renewal Email?</vt:lpstr>
      <vt:lpstr>Permissioned Relationship</vt:lpstr>
      <vt:lpstr>Updating Membership Types </vt:lpstr>
      <vt:lpstr>Configuring the membership page - CiviMember  </vt:lpstr>
      <vt:lpstr>Membership Page</vt:lpstr>
      <vt:lpstr>Membership Renewal options – decide how members will renew</vt:lpstr>
      <vt:lpstr>Special Link for membership renewal</vt:lpstr>
      <vt:lpstr>Create renewal emails using Schedule Reminders </vt:lpstr>
      <vt:lpstr>Schedule Reminders</vt:lpstr>
      <vt:lpstr>Schedule Reminders</vt:lpstr>
      <vt:lpstr>Follow up: Create Smart Groups </vt:lpstr>
      <vt:lpstr>Monitoring the renewal progress with Reports - CiviReport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Membership Renewal Campaign using CivCRM</dc:title>
  <dc:creator>Susan Engeman</dc:creator>
  <cp:lastModifiedBy>Susan Engeman</cp:lastModifiedBy>
  <cp:revision>73</cp:revision>
  <dcterms:created xsi:type="dcterms:W3CDTF">2015-03-21T23:00:38Z</dcterms:created>
  <dcterms:modified xsi:type="dcterms:W3CDTF">2015-04-21T22:03:53Z</dcterms:modified>
</cp:coreProperties>
</file>